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8" r:id="rId9"/>
    <p:sldId id="263" r:id="rId10"/>
    <p:sldId id="269" r:id="rId11"/>
    <p:sldId id="264" r:id="rId12"/>
    <p:sldId id="267" r:id="rId13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jpg>
</file>

<file path=ppt/media/image28.jpeg>
</file>

<file path=ppt/media/image29.jpeg>
</file>

<file path=ppt/media/image3.svg>
</file>

<file path=ppt/media/image30.jpeg>
</file>

<file path=ppt/media/image31.png>
</file>

<file path=ppt/media/image32.sv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40.jpg>
</file>

<file path=ppt/media/image41.gif>
</file>

<file path=ppt/media/image42.png>
</file>

<file path=ppt/media/image43.svg>
</file>

<file path=ppt/media/image5.png>
</file>

<file path=ppt/media/image6.jpg>
</file>

<file path=ppt/media/image7.jpg>
</file>

<file path=ppt/media/image8.jp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52304-ECEC-46B2-A9A4-11965708E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A1828-FD06-4FD3-8B09-6DBDAD237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D4131-47FB-498B-8469-BAFE1DAAF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20D9B-9BDC-4CCB-8681-9EB822F3C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299DB-08F8-4632-AA33-748B3E709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59710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5CFB-6BD9-40A2-8B1E-709884035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50BAC9-4C0A-46E9-B373-386B46CB6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8B617-AA24-49F1-AD14-9A436CE2C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0D16B-EFA8-427F-9B04-3868CBB0E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62251-BC9E-4428-9061-FCDFB98A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25157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B752CF-9B48-4545-BBDC-0F01ED9289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B7E5-3E99-4B08-BB3A-86DED5B067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8E486-B288-4C32-8472-8406BA43F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88C18-D25B-45A9-A633-C069943C0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2DE72-0F4D-4D10-91AE-579F77820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24418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150E-DA19-4653-A67D-65C6BE4F5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72FF1-9A43-46D3-8019-C819CEB39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AD5BB-83D9-4A9B-95DA-0EF6EDDC3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FC48A-37A9-4714-82CF-4286B803F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A8AAF-1E0B-4679-9941-DD2890286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58687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854F5-AAD4-4E98-B040-00698A064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74F3D-20B3-4EAF-BAA3-88B2B15AD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A40DA-0D93-4C0E-88B0-29AE32649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41B66-1CC7-49CA-873D-37556AA9B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8E787-5E37-456F-8B6D-A5E5B5BDB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16913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7D41C-8665-4348-BCBC-2C880C312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D8C34-C0ED-4987-8E84-0647508CB8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E4529-1456-4E2F-B604-C9130662A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A0E08-263D-4C85-AC59-FEB66A937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181618-8ED4-4A31-B472-EA95AB6BB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DD3CC-81FD-497E-B88C-CB616914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5999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62580-3274-4DC7-A6B1-84DD7EC78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8CC0-6710-4CC3-BCE6-00EC49FA8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33CE-57A4-42B6-96E2-981294F13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3E9731-6803-4B25-84AE-FEAD56165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4CB111-B3BE-4DF3-A5FB-DCD45FB507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7AAFDE-4F51-4F87-A278-813E6A594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65CB5-D21C-48A7-9CF8-6DECE3523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88D092-696F-4BA1-A847-5037C4BCA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53219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1BE8A-C4D8-4798-ADF6-21A31F30C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729271-F225-4F03-B264-B7D0D7F30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F0586F-2371-42F0-B7D8-14AB15203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5493B-56B1-468D-B901-E5C15F0CC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83324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4EAA7B-4CE9-45EB-BD08-2280C0675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42CCEB-1B4B-4FBC-8CCC-758B9CF1A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89146-AF9A-4386-A81C-E96FA4CB2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24329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2D1E5-B762-4F7A-8902-48B97877D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C016C-3C25-47FC-B57C-6E5BC8020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DF67C-0AF0-433B-A235-246DBB3AE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49136A-F405-42F0-9DCC-92E9EA636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C1862-A761-4B66-B2CE-009B24585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DBEBD-160B-4652-8B51-CFB38DB1C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63138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BE689-1495-43C5-A05C-7EBBEEABE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3FCD9-BE7B-4285-8D8A-A4705097D1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1BAAD-9F4D-47FB-82FB-F4886A58C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1B02E-A4A3-4978-A06A-D7A84C54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0B889B-E117-4E22-9A12-4D4D6E8F2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FDD90-FB3F-4257-B807-7DAB06666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58873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670F50-F4E1-4C8E-8165-9F7625DC2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C2320-2D6C-4AAE-8D0A-275E67CD7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7460B-AF64-4216-B22A-7ED80425F6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5F755-A117-42E5-909C-36D83432F656}" type="datetimeFigureOut">
              <a:rPr lang="el-GR" smtClean="0"/>
              <a:t>20/9/2021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2E368-BFDB-4225-8219-FA72B07751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705A4-D6C7-464D-B7F4-622BA490FA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F30E3-2CBD-4680-AA1B-06F9EEB9B82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17663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13" Type="http://schemas.openxmlformats.org/officeDocument/2006/relationships/image" Target="../media/image29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jpg"/><Relationship Id="rId12" Type="http://schemas.openxmlformats.org/officeDocument/2006/relationships/image" Target="../media/image28.jpe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2.jpg"/><Relationship Id="rId11" Type="http://schemas.openxmlformats.org/officeDocument/2006/relationships/image" Target="../media/image27.jpg"/><Relationship Id="rId5" Type="http://schemas.openxmlformats.org/officeDocument/2006/relationships/image" Target="../media/image21.jpg"/><Relationship Id="rId10" Type="http://schemas.openxmlformats.org/officeDocument/2006/relationships/image" Target="../media/image26.jp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F45A0E-95D3-468E-A252-C71E48A07108}"/>
              </a:ext>
            </a:extLst>
          </p:cNvPr>
          <p:cNvSpPr txBox="1"/>
          <p:nvPr/>
        </p:nvSpPr>
        <p:spPr>
          <a:xfrm>
            <a:off x="2662384" y="1060902"/>
            <a:ext cx="37090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/>
              <a:t>SignMeUp</a:t>
            </a:r>
            <a:endParaRPr lang="el-GR" sz="4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D56359-82FD-4FDB-8C51-61F9A6A85B80}"/>
              </a:ext>
            </a:extLst>
          </p:cNvPr>
          <p:cNvSpPr txBox="1"/>
          <p:nvPr/>
        </p:nvSpPr>
        <p:spPr>
          <a:xfrm>
            <a:off x="8819553" y="5779071"/>
            <a:ext cx="1653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21/09/2021</a:t>
            </a:r>
            <a:endParaRPr lang="el-GR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A51D0E-AC54-4466-B2F6-3BCE6AB83DE6}"/>
              </a:ext>
            </a:extLst>
          </p:cNvPr>
          <p:cNvSpPr txBox="1"/>
          <p:nvPr/>
        </p:nvSpPr>
        <p:spPr>
          <a:xfrm>
            <a:off x="7604682" y="6179181"/>
            <a:ext cx="5129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Machine Learning &amp; Content Analytics </a:t>
            </a:r>
            <a:endParaRPr lang="el-GR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085974-8EEE-462A-A4E7-C8B9966C1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95" r="16" b="23768"/>
          <a:stretch/>
        </p:blipFill>
        <p:spPr>
          <a:xfrm>
            <a:off x="0" y="3195686"/>
            <a:ext cx="8107052" cy="188870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0D5F85C-FD26-4AEB-985C-FF6F232AC9A5}"/>
              </a:ext>
            </a:extLst>
          </p:cNvPr>
          <p:cNvCxnSpPr>
            <a:cxnSpLocks/>
          </p:cNvCxnSpPr>
          <p:nvPr/>
        </p:nvCxnSpPr>
        <p:spPr>
          <a:xfrm>
            <a:off x="8229600" y="4901938"/>
            <a:ext cx="3879443" cy="0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1DAF153-8D3F-4426-ADB7-492C58E050A7}"/>
              </a:ext>
            </a:extLst>
          </p:cNvPr>
          <p:cNvSpPr txBox="1"/>
          <p:nvPr/>
        </p:nvSpPr>
        <p:spPr>
          <a:xfrm>
            <a:off x="1187934" y="4971089"/>
            <a:ext cx="670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H</a:t>
            </a:r>
            <a:endParaRPr lang="el-GR" sz="4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DBE651-7F36-4ADB-8BF9-6B62D083FE19}"/>
              </a:ext>
            </a:extLst>
          </p:cNvPr>
          <p:cNvSpPr txBox="1"/>
          <p:nvPr/>
        </p:nvSpPr>
        <p:spPr>
          <a:xfrm>
            <a:off x="2077041" y="4972264"/>
            <a:ext cx="585343" cy="83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E</a:t>
            </a:r>
            <a:endParaRPr lang="el-GR" sz="4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F97363-E78E-4232-8E06-001B6D07CF72}"/>
              </a:ext>
            </a:extLst>
          </p:cNvPr>
          <p:cNvSpPr txBox="1"/>
          <p:nvPr/>
        </p:nvSpPr>
        <p:spPr>
          <a:xfrm>
            <a:off x="2945121" y="4966183"/>
            <a:ext cx="531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L</a:t>
            </a:r>
            <a:endParaRPr lang="el-GR" sz="4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B81B95-EEBA-43E2-BCDA-B1D2B62070C2}"/>
              </a:ext>
            </a:extLst>
          </p:cNvPr>
          <p:cNvSpPr txBox="1"/>
          <p:nvPr/>
        </p:nvSpPr>
        <p:spPr>
          <a:xfrm>
            <a:off x="4671713" y="4972264"/>
            <a:ext cx="585343" cy="824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O</a:t>
            </a:r>
            <a:endParaRPr lang="el-GR" sz="4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60B804-DF6A-4123-AC6C-01E24296AB19}"/>
              </a:ext>
            </a:extLst>
          </p:cNvPr>
          <p:cNvSpPr txBox="1"/>
          <p:nvPr/>
        </p:nvSpPr>
        <p:spPr>
          <a:xfrm>
            <a:off x="3925700" y="4966184"/>
            <a:ext cx="531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L</a:t>
            </a:r>
            <a:endParaRPr lang="el-GR" sz="4800" dirty="0"/>
          </a:p>
        </p:txBody>
      </p:sp>
      <p:pic>
        <p:nvPicPr>
          <p:cNvPr id="20" name="Graphic 19" descr="Wave Gesture outline">
            <a:extLst>
              <a:ext uri="{FF2B5EF4-FFF2-40B4-BE49-F238E27FC236}">
                <a16:creationId xmlns:a16="http://schemas.microsoft.com/office/drawing/2014/main" id="{376AFAD6-4F04-4AD8-9D75-AEEDD0688C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8137492">
            <a:off x="11057639" y="3337088"/>
            <a:ext cx="1168925" cy="1168925"/>
          </a:xfrm>
          <a:prstGeom prst="rect">
            <a:avLst/>
          </a:prstGeom>
        </p:spPr>
      </p:pic>
      <p:pic>
        <p:nvPicPr>
          <p:cNvPr id="22" name="Picture 21" descr="Text, whiteboard&#10;&#10;Description automatically generated">
            <a:extLst>
              <a:ext uri="{FF2B5EF4-FFF2-40B4-BE49-F238E27FC236}">
                <a16:creationId xmlns:a16="http://schemas.microsoft.com/office/drawing/2014/main" id="{6ACC885A-172C-40FD-9D81-3BB6F3EAB7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82" b="28896"/>
          <a:stretch/>
        </p:blipFill>
        <p:spPr>
          <a:xfrm>
            <a:off x="8782050" y="1865204"/>
            <a:ext cx="3409950" cy="1424750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0394627B-E999-4B0C-B780-76214F9B71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2" y="5797180"/>
            <a:ext cx="990762" cy="101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37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ith his hand up&#10;&#10;Description automatically generated with low confidence">
            <a:extLst>
              <a:ext uri="{FF2B5EF4-FFF2-40B4-BE49-F238E27FC236}">
                <a16:creationId xmlns:a16="http://schemas.microsoft.com/office/drawing/2014/main" id="{284797C2-D3E9-4EA4-9B79-91096AF0F5A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6319">
            <a:off x="7275470" y="1179609"/>
            <a:ext cx="4660383" cy="3608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picture containing person, wall, person, indoor&#10;&#10;Description automatically generated">
            <a:extLst>
              <a:ext uri="{FF2B5EF4-FFF2-40B4-BE49-F238E27FC236}">
                <a16:creationId xmlns:a16="http://schemas.microsoft.com/office/drawing/2014/main" id="{C8AEBBD6-B313-481A-93E8-82CAB56B2FB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19458">
            <a:off x="369563" y="1316974"/>
            <a:ext cx="4681258" cy="3390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A picture containing text, wall, person, indoor&#10;&#10;Description automatically generated">
            <a:extLst>
              <a:ext uri="{FF2B5EF4-FFF2-40B4-BE49-F238E27FC236}">
                <a16:creationId xmlns:a16="http://schemas.microsoft.com/office/drawing/2014/main" id="{5CA8A57E-BE20-46B3-BCBD-79FC377C40DB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9163" y="833591"/>
            <a:ext cx="4815011" cy="368167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83227F-9FFE-4AC0-B4F8-B8EB0B5DC457}"/>
              </a:ext>
            </a:extLst>
          </p:cNvPr>
          <p:cNvSpPr txBox="1"/>
          <p:nvPr/>
        </p:nvSpPr>
        <p:spPr>
          <a:xfrm>
            <a:off x="194553" y="107004"/>
            <a:ext cx="2003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Results</a:t>
            </a:r>
            <a:endParaRPr lang="el-GR" sz="3600" dirty="0"/>
          </a:p>
        </p:txBody>
      </p:sp>
    </p:spTree>
    <p:extLst>
      <p:ext uri="{BB962C8B-B14F-4D97-AF65-F5344CB8AC3E}">
        <p14:creationId xmlns:p14="http://schemas.microsoft.com/office/powerpoint/2010/main" val="357094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FABB5DE6-55E5-42CA-98E7-A60959F71E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r="6126"/>
          <a:stretch/>
        </p:blipFill>
        <p:spPr>
          <a:xfrm>
            <a:off x="3786809" y="-1"/>
            <a:ext cx="8120720" cy="663934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C380E1-FBC8-4668-B1DE-F67254D35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913"/>
            <a:ext cx="3197088" cy="1568044"/>
          </a:xfrm>
        </p:spPr>
        <p:txBody>
          <a:bodyPr>
            <a:normAutofit/>
          </a:bodyPr>
          <a:lstStyle/>
          <a:p>
            <a:r>
              <a:rPr lang="en-US" sz="4000" b="1" dirty="0"/>
              <a:t>Future plans</a:t>
            </a:r>
            <a:endParaRPr lang="el-GR" sz="4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37A6F-A91F-42B2-A3F0-76E576F3E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60" y="1711869"/>
            <a:ext cx="4877011" cy="4494378"/>
          </a:xfrm>
        </p:spPr>
        <p:txBody>
          <a:bodyPr>
            <a:normAutofit fontScale="92500" lnSpcReduction="20000"/>
          </a:bodyPr>
          <a:lstStyle/>
          <a:p>
            <a:r>
              <a:rPr lang="en-US" sz="2000" b="0" i="0" dirty="0">
                <a:effectLst/>
                <a:latin typeface="Roboto" panose="02000000000000000000" pitchFamily="2" charset="0"/>
              </a:rPr>
              <a:t>Detect Signs in Real-time manner.</a:t>
            </a:r>
          </a:p>
          <a:p>
            <a:pPr marL="0" indent="0">
              <a:buNone/>
            </a:pPr>
            <a:endParaRPr lang="en-US" sz="2000" b="0" i="0" dirty="0">
              <a:effectLst/>
              <a:latin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</a:rPr>
              <a:t>Video dataset.</a:t>
            </a:r>
          </a:p>
          <a:p>
            <a:pPr marL="0" indent="0">
              <a:buNone/>
            </a:pPr>
            <a:endParaRPr lang="en-US" sz="2000" dirty="0">
              <a:latin typeface="Roboto" panose="02000000000000000000" pitchFamily="2" charset="0"/>
            </a:endParaRPr>
          </a:p>
          <a:p>
            <a:r>
              <a:rPr lang="en-US" sz="2000" b="0" i="0" dirty="0">
                <a:effectLst/>
                <a:latin typeface="Roboto" panose="02000000000000000000" pitchFamily="2" charset="0"/>
              </a:rPr>
              <a:t>Build Vocabulary from words, not only letters.</a:t>
            </a:r>
          </a:p>
          <a:p>
            <a:pPr marL="0" indent="0">
              <a:buNone/>
            </a:pPr>
            <a:endParaRPr lang="en-US" sz="2000" b="0" i="0" dirty="0">
              <a:effectLst/>
              <a:latin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</a:rPr>
              <a:t>Bigger computational power, better training.</a:t>
            </a:r>
          </a:p>
          <a:p>
            <a:pPr marL="0" indent="0">
              <a:buNone/>
            </a:pPr>
            <a:endParaRPr lang="en-US" sz="2000" dirty="0">
              <a:latin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</a:rPr>
              <a:t>Voice spelling of letters and words for the co-speaker. </a:t>
            </a:r>
          </a:p>
          <a:p>
            <a:pPr marL="0" indent="0">
              <a:buNone/>
            </a:pPr>
            <a:endParaRPr lang="en-US" sz="2000" b="0" i="0" dirty="0">
              <a:effectLst/>
              <a:latin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</a:rPr>
              <a:t>Deploy into production.</a:t>
            </a:r>
          </a:p>
          <a:p>
            <a:endParaRPr lang="en-US" sz="2000" b="0" i="0" dirty="0">
              <a:effectLst/>
              <a:latin typeface="Roboto" panose="02000000000000000000" pitchFamily="2" charset="0"/>
            </a:endParaRPr>
          </a:p>
          <a:p>
            <a:endParaRPr lang="el-GR" sz="2000" dirty="0"/>
          </a:p>
        </p:txBody>
      </p:sp>
    </p:spTree>
    <p:extLst>
      <p:ext uri="{BB962C8B-B14F-4D97-AF65-F5344CB8AC3E}">
        <p14:creationId xmlns:p14="http://schemas.microsoft.com/office/powerpoint/2010/main" val="34954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680F1D3-7650-4307-A001-0163AD371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halkboard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89512B75-FFCB-42B0-9001-086C5AF952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4" b="2"/>
          <a:stretch/>
        </p:blipFill>
        <p:spPr>
          <a:xfrm>
            <a:off x="850624" y="1268553"/>
            <a:ext cx="6385063" cy="4320894"/>
          </a:xfrm>
          <a:custGeom>
            <a:avLst/>
            <a:gdLst/>
            <a:ahLst/>
            <a:cxnLst/>
            <a:rect l="l" t="t" r="r" b="b"/>
            <a:pathLst>
              <a:path w="8678780" h="5873097">
                <a:moveTo>
                  <a:pt x="1379513" y="25"/>
                </a:moveTo>
                <a:cubicBezTo>
                  <a:pt x="1399326" y="458"/>
                  <a:pt x="1419819" y="6516"/>
                  <a:pt x="1438386" y="8439"/>
                </a:cubicBezTo>
                <a:cubicBezTo>
                  <a:pt x="1848256" y="51517"/>
                  <a:pt x="2258124" y="98056"/>
                  <a:pt x="2668443" y="139209"/>
                </a:cubicBezTo>
                <a:cubicBezTo>
                  <a:pt x="3052045" y="177671"/>
                  <a:pt x="3438361" y="186516"/>
                  <a:pt x="3823773" y="206516"/>
                </a:cubicBezTo>
                <a:cubicBezTo>
                  <a:pt x="4290252" y="230748"/>
                  <a:pt x="4755825" y="264980"/>
                  <a:pt x="5219588" y="318825"/>
                </a:cubicBezTo>
                <a:cubicBezTo>
                  <a:pt x="5541595" y="356518"/>
                  <a:pt x="5866772" y="382670"/>
                  <a:pt x="6193307" y="352672"/>
                </a:cubicBezTo>
                <a:cubicBezTo>
                  <a:pt x="6209610" y="351131"/>
                  <a:pt x="6228180" y="346134"/>
                  <a:pt x="6241767" y="351131"/>
                </a:cubicBezTo>
                <a:cubicBezTo>
                  <a:pt x="6400280" y="407287"/>
                  <a:pt x="6573284" y="366901"/>
                  <a:pt x="6737683" y="402287"/>
                </a:cubicBezTo>
                <a:cubicBezTo>
                  <a:pt x="6695564" y="538826"/>
                  <a:pt x="6514862" y="527670"/>
                  <a:pt x="6412962" y="622288"/>
                </a:cubicBezTo>
                <a:cubicBezTo>
                  <a:pt x="6579172" y="659979"/>
                  <a:pt x="6728627" y="698057"/>
                  <a:pt x="6880346" y="726518"/>
                </a:cubicBezTo>
                <a:cubicBezTo>
                  <a:pt x="7041122" y="756519"/>
                  <a:pt x="7177442" y="837673"/>
                  <a:pt x="7334594" y="873826"/>
                </a:cubicBezTo>
                <a:cubicBezTo>
                  <a:pt x="7368112" y="881518"/>
                  <a:pt x="7408419" y="908442"/>
                  <a:pt x="7420192" y="934596"/>
                </a:cubicBezTo>
                <a:cubicBezTo>
                  <a:pt x="7458235" y="1019211"/>
                  <a:pt x="8217735" y="1256521"/>
                  <a:pt x="8128063" y="1331904"/>
                </a:cubicBezTo>
                <a:cubicBezTo>
                  <a:pt x="8090926" y="1363059"/>
                  <a:pt x="8042918" y="1385367"/>
                  <a:pt x="7992648" y="1416136"/>
                </a:cubicBezTo>
                <a:cubicBezTo>
                  <a:pt x="8068283" y="1474214"/>
                  <a:pt x="8153426" y="1499598"/>
                  <a:pt x="8244004" y="1516906"/>
                </a:cubicBezTo>
                <a:cubicBezTo>
                  <a:pt x="8271178" y="1522290"/>
                  <a:pt x="8297900" y="1533059"/>
                  <a:pt x="8300615" y="1559214"/>
                </a:cubicBezTo>
                <a:cubicBezTo>
                  <a:pt x="8303332" y="1586521"/>
                  <a:pt x="8275706" y="1597289"/>
                  <a:pt x="8252610" y="1609983"/>
                </a:cubicBezTo>
                <a:cubicBezTo>
                  <a:pt x="8220454" y="1627674"/>
                  <a:pt x="8189205" y="1643059"/>
                  <a:pt x="8148444" y="1645368"/>
                </a:cubicBezTo>
                <a:cubicBezTo>
                  <a:pt x="8081415" y="1648828"/>
                  <a:pt x="8049262" y="1698059"/>
                  <a:pt x="8010314" y="1734983"/>
                </a:cubicBezTo>
                <a:cubicBezTo>
                  <a:pt x="7988574" y="1755753"/>
                  <a:pt x="7977704" y="1797675"/>
                  <a:pt x="8015746" y="1804984"/>
                </a:cubicBezTo>
                <a:cubicBezTo>
                  <a:pt x="8107232" y="1822675"/>
                  <a:pt x="8099984" y="1873831"/>
                  <a:pt x="8097722" y="1931908"/>
                </a:cubicBezTo>
                <a:cubicBezTo>
                  <a:pt x="8094550" y="2003830"/>
                  <a:pt x="8040654" y="2036908"/>
                  <a:pt x="7974534" y="2064601"/>
                </a:cubicBezTo>
                <a:cubicBezTo>
                  <a:pt x="7951888" y="2074215"/>
                  <a:pt x="7919734" y="2073829"/>
                  <a:pt x="7911128" y="2103831"/>
                </a:cubicBezTo>
                <a:cubicBezTo>
                  <a:pt x="7948266" y="2132293"/>
                  <a:pt x="7993555" y="2109215"/>
                  <a:pt x="8033411" y="2117292"/>
                </a:cubicBezTo>
                <a:cubicBezTo>
                  <a:pt x="8066471" y="2123831"/>
                  <a:pt x="8121271" y="2120370"/>
                  <a:pt x="8075982" y="2172677"/>
                </a:cubicBezTo>
                <a:cubicBezTo>
                  <a:pt x="8062847" y="2187676"/>
                  <a:pt x="8078246" y="2199215"/>
                  <a:pt x="8095004" y="2200369"/>
                </a:cubicBezTo>
                <a:cubicBezTo>
                  <a:pt x="8229060" y="2212293"/>
                  <a:pt x="8167466" y="2318063"/>
                  <a:pt x="8210492" y="2373833"/>
                </a:cubicBezTo>
                <a:cubicBezTo>
                  <a:pt x="8222264" y="2389215"/>
                  <a:pt x="8209584" y="2415754"/>
                  <a:pt x="8191016" y="2422293"/>
                </a:cubicBezTo>
                <a:cubicBezTo>
                  <a:pt x="8072357" y="2465372"/>
                  <a:pt x="8056054" y="2568063"/>
                  <a:pt x="7998536" y="2656525"/>
                </a:cubicBezTo>
                <a:cubicBezTo>
                  <a:pt x="8061036" y="2691525"/>
                  <a:pt x="8135764" y="2699217"/>
                  <a:pt x="8203244" y="2721909"/>
                </a:cubicBezTo>
                <a:cubicBezTo>
                  <a:pt x="8273442" y="2745756"/>
                  <a:pt x="8273442" y="2763447"/>
                  <a:pt x="8215472" y="2832678"/>
                </a:cubicBezTo>
                <a:cubicBezTo>
                  <a:pt x="8366284" y="2847680"/>
                  <a:pt x="8366284" y="2847680"/>
                  <a:pt x="8319638" y="2956526"/>
                </a:cubicBezTo>
                <a:cubicBezTo>
                  <a:pt x="8445996" y="2966525"/>
                  <a:pt x="8529327" y="3018064"/>
                  <a:pt x="8548800" y="3130757"/>
                </a:cubicBezTo>
                <a:cubicBezTo>
                  <a:pt x="8558311" y="3185372"/>
                  <a:pt x="8615377" y="3211141"/>
                  <a:pt x="8678780" y="3247679"/>
                </a:cubicBezTo>
                <a:cubicBezTo>
                  <a:pt x="8599978" y="3283066"/>
                  <a:pt x="8546537" y="3356911"/>
                  <a:pt x="8454599" y="3278833"/>
                </a:cubicBezTo>
                <a:cubicBezTo>
                  <a:pt x="8421087" y="3250373"/>
                  <a:pt x="8424254" y="3286526"/>
                  <a:pt x="8419728" y="3296911"/>
                </a:cubicBezTo>
                <a:cubicBezTo>
                  <a:pt x="8408859" y="3322295"/>
                  <a:pt x="8431501" y="3339218"/>
                  <a:pt x="8446448" y="3358448"/>
                </a:cubicBezTo>
                <a:cubicBezTo>
                  <a:pt x="8460939" y="3377681"/>
                  <a:pt x="8478149" y="3398064"/>
                  <a:pt x="8482226" y="3419605"/>
                </a:cubicBezTo>
                <a:cubicBezTo>
                  <a:pt x="8484942" y="3434604"/>
                  <a:pt x="8471809" y="3456526"/>
                  <a:pt x="8457318" y="3467682"/>
                </a:cubicBezTo>
                <a:cubicBezTo>
                  <a:pt x="8381232" y="3526527"/>
                  <a:pt x="8426520" y="3658836"/>
                  <a:pt x="8282501" y="3675759"/>
                </a:cubicBezTo>
                <a:cubicBezTo>
                  <a:pt x="8217735" y="3683450"/>
                  <a:pt x="8186486" y="3731913"/>
                  <a:pt x="8138932" y="3758451"/>
                </a:cubicBezTo>
                <a:cubicBezTo>
                  <a:pt x="7973628" y="3851144"/>
                  <a:pt x="7863120" y="3970376"/>
                  <a:pt x="7811946" y="4134221"/>
                </a:cubicBezTo>
                <a:cubicBezTo>
                  <a:pt x="7797906" y="4179605"/>
                  <a:pt x="7744010" y="4216145"/>
                  <a:pt x="7709139" y="4256145"/>
                </a:cubicBezTo>
                <a:cubicBezTo>
                  <a:pt x="7725896" y="4285376"/>
                  <a:pt x="7817379" y="4222298"/>
                  <a:pt x="7785224" y="4299221"/>
                </a:cubicBezTo>
                <a:cubicBezTo>
                  <a:pt x="7760768" y="4356915"/>
                  <a:pt x="7698269" y="4392684"/>
                  <a:pt x="7639392" y="4426916"/>
                </a:cubicBezTo>
                <a:cubicBezTo>
                  <a:pt x="7572364" y="4465762"/>
                  <a:pt x="7498091" y="4496914"/>
                  <a:pt x="7467746" y="4568838"/>
                </a:cubicBezTo>
                <a:cubicBezTo>
                  <a:pt x="7461405" y="4584223"/>
                  <a:pt x="7441025" y="4600376"/>
                  <a:pt x="7422910" y="4606531"/>
                </a:cubicBezTo>
                <a:cubicBezTo>
                  <a:pt x="6478176" y="5872304"/>
                  <a:pt x="4152572" y="5880765"/>
                  <a:pt x="3884462" y="5871919"/>
                </a:cubicBezTo>
                <a:cubicBezTo>
                  <a:pt x="3559738" y="5860765"/>
                  <a:pt x="3252674" y="5782688"/>
                  <a:pt x="2951503" y="5685381"/>
                </a:cubicBezTo>
                <a:cubicBezTo>
                  <a:pt x="2824239" y="5644226"/>
                  <a:pt x="2706035" y="5585765"/>
                  <a:pt x="2582393" y="5540381"/>
                </a:cubicBezTo>
                <a:cubicBezTo>
                  <a:pt x="2411654" y="5477686"/>
                  <a:pt x="2279862" y="5358071"/>
                  <a:pt x="2109575" y="5307686"/>
                </a:cubicBezTo>
                <a:cubicBezTo>
                  <a:pt x="1934305" y="5255763"/>
                  <a:pt x="1784398" y="5160762"/>
                  <a:pt x="1604145" y="5120379"/>
                </a:cubicBezTo>
                <a:cubicBezTo>
                  <a:pt x="1509040" y="5098840"/>
                  <a:pt x="1417102" y="5059994"/>
                  <a:pt x="1432046" y="4948840"/>
                </a:cubicBezTo>
                <a:cubicBezTo>
                  <a:pt x="1436123" y="4917301"/>
                  <a:pt x="1411214" y="4891532"/>
                  <a:pt x="1371813" y="4900763"/>
                </a:cubicBezTo>
                <a:cubicBezTo>
                  <a:pt x="1296633" y="4918071"/>
                  <a:pt x="1262665" y="4872300"/>
                  <a:pt x="1220998" y="4838069"/>
                </a:cubicBezTo>
                <a:cubicBezTo>
                  <a:pt x="1146725" y="4777302"/>
                  <a:pt x="1076074" y="4712685"/>
                  <a:pt x="957869" y="4702684"/>
                </a:cubicBezTo>
                <a:cubicBezTo>
                  <a:pt x="980512" y="4654991"/>
                  <a:pt x="1019009" y="4661916"/>
                  <a:pt x="1054336" y="4671915"/>
                </a:cubicBezTo>
                <a:cubicBezTo>
                  <a:pt x="1147177" y="4698070"/>
                  <a:pt x="1239115" y="4727684"/>
                  <a:pt x="1331957" y="4753839"/>
                </a:cubicBezTo>
                <a:cubicBezTo>
                  <a:pt x="1392645" y="4770763"/>
                  <a:pt x="1452881" y="4794609"/>
                  <a:pt x="1533949" y="4775761"/>
                </a:cubicBezTo>
                <a:cubicBezTo>
                  <a:pt x="1464202" y="4679607"/>
                  <a:pt x="1345545" y="4662300"/>
                  <a:pt x="1249533" y="4632685"/>
                </a:cubicBezTo>
                <a:cubicBezTo>
                  <a:pt x="1129515" y="4595378"/>
                  <a:pt x="1058865" y="4524991"/>
                  <a:pt x="974172" y="4446530"/>
                </a:cubicBezTo>
                <a:cubicBezTo>
                  <a:pt x="1062487" y="4427683"/>
                  <a:pt x="1117287" y="4485377"/>
                  <a:pt x="1186579" y="4482299"/>
                </a:cubicBezTo>
                <a:cubicBezTo>
                  <a:pt x="1190203" y="4472300"/>
                  <a:pt x="1196544" y="4457684"/>
                  <a:pt x="1195637" y="4457299"/>
                </a:cubicBezTo>
                <a:cubicBezTo>
                  <a:pt x="1082415" y="4414222"/>
                  <a:pt x="1029426" y="4333453"/>
                  <a:pt x="1011761" y="4235759"/>
                </a:cubicBezTo>
                <a:cubicBezTo>
                  <a:pt x="1002706" y="4185376"/>
                  <a:pt x="961492" y="4169607"/>
                  <a:pt x="920731" y="4146528"/>
                </a:cubicBezTo>
                <a:cubicBezTo>
                  <a:pt x="778522" y="4064606"/>
                  <a:pt x="628163" y="3990375"/>
                  <a:pt x="511316" y="3877683"/>
                </a:cubicBezTo>
                <a:cubicBezTo>
                  <a:pt x="646279" y="3892682"/>
                  <a:pt x="754521" y="3966143"/>
                  <a:pt x="899898" y="3997682"/>
                </a:cubicBezTo>
                <a:cubicBezTo>
                  <a:pt x="784411" y="3873836"/>
                  <a:pt x="634956" y="3811144"/>
                  <a:pt x="498636" y="3736143"/>
                </a:cubicBezTo>
                <a:cubicBezTo>
                  <a:pt x="436588" y="3701912"/>
                  <a:pt x="379073" y="3658065"/>
                  <a:pt x="303890" y="3639604"/>
                </a:cubicBezTo>
                <a:cubicBezTo>
                  <a:pt x="277170" y="3633065"/>
                  <a:pt x="233240" y="3619219"/>
                  <a:pt x="254527" y="3582680"/>
                </a:cubicBezTo>
                <a:cubicBezTo>
                  <a:pt x="272641" y="3552297"/>
                  <a:pt x="308419" y="3561526"/>
                  <a:pt x="341028" y="3570373"/>
                </a:cubicBezTo>
                <a:cubicBezTo>
                  <a:pt x="419378" y="3592297"/>
                  <a:pt x="500446" y="3592682"/>
                  <a:pt x="606424" y="3592297"/>
                </a:cubicBezTo>
                <a:cubicBezTo>
                  <a:pt x="517657" y="3491912"/>
                  <a:pt x="355067" y="3521913"/>
                  <a:pt x="278984" y="3416526"/>
                </a:cubicBezTo>
                <a:cubicBezTo>
                  <a:pt x="374088" y="3398064"/>
                  <a:pt x="447458" y="3436142"/>
                  <a:pt x="524452" y="3443448"/>
                </a:cubicBezTo>
                <a:cubicBezTo>
                  <a:pt x="594195" y="3449987"/>
                  <a:pt x="611405" y="3432296"/>
                  <a:pt x="595102" y="3374218"/>
                </a:cubicBezTo>
                <a:cubicBezTo>
                  <a:pt x="569741" y="3283833"/>
                  <a:pt x="607782" y="3237678"/>
                  <a:pt x="709231" y="3262295"/>
                </a:cubicBezTo>
                <a:cubicBezTo>
                  <a:pt x="803432" y="3285372"/>
                  <a:pt x="813394" y="3251526"/>
                  <a:pt x="788033" y="3199987"/>
                </a:cubicBezTo>
                <a:cubicBezTo>
                  <a:pt x="751802" y="3124988"/>
                  <a:pt x="793015" y="3066910"/>
                  <a:pt x="821094" y="3003833"/>
                </a:cubicBezTo>
                <a:cubicBezTo>
                  <a:pt x="864120" y="2907680"/>
                  <a:pt x="846003" y="2860755"/>
                  <a:pt x="753161" y="2789218"/>
                </a:cubicBezTo>
                <a:cubicBezTo>
                  <a:pt x="701080" y="2749216"/>
                  <a:pt x="644921" y="2715371"/>
                  <a:pt x="569285" y="2680756"/>
                </a:cubicBezTo>
                <a:cubicBezTo>
                  <a:pt x="743651" y="2661909"/>
                  <a:pt x="560683" y="2598448"/>
                  <a:pt x="622275" y="2558832"/>
                </a:cubicBezTo>
                <a:cubicBezTo>
                  <a:pt x="745462" y="2542678"/>
                  <a:pt x="846003" y="2668833"/>
                  <a:pt x="1013576" y="2632679"/>
                </a:cubicBezTo>
                <a:cubicBezTo>
                  <a:pt x="806602" y="2523446"/>
                  <a:pt x="577892" y="2487677"/>
                  <a:pt x="427984" y="2342293"/>
                </a:cubicBezTo>
                <a:cubicBezTo>
                  <a:pt x="462405" y="2309216"/>
                  <a:pt x="496823" y="2339985"/>
                  <a:pt x="526263" y="2327678"/>
                </a:cubicBezTo>
                <a:cubicBezTo>
                  <a:pt x="525356" y="2319985"/>
                  <a:pt x="527622" y="2308446"/>
                  <a:pt x="522186" y="2304986"/>
                </a:cubicBezTo>
                <a:cubicBezTo>
                  <a:pt x="410323" y="2225754"/>
                  <a:pt x="408509" y="2223831"/>
                  <a:pt x="528526" y="2165368"/>
                </a:cubicBezTo>
                <a:cubicBezTo>
                  <a:pt x="570645" y="2144984"/>
                  <a:pt x="567023" y="2126906"/>
                  <a:pt x="544832" y="2101138"/>
                </a:cubicBezTo>
                <a:cubicBezTo>
                  <a:pt x="528978" y="2083061"/>
                  <a:pt x="509957" y="2066906"/>
                  <a:pt x="519016" y="2027291"/>
                </a:cubicBezTo>
                <a:cubicBezTo>
                  <a:pt x="584685" y="2078062"/>
                  <a:pt x="902162" y="2061522"/>
                  <a:pt x="958321" y="2056137"/>
                </a:cubicBezTo>
                <a:cubicBezTo>
                  <a:pt x="1021272" y="2050369"/>
                  <a:pt x="1083319" y="2025753"/>
                  <a:pt x="1149440" y="2039214"/>
                </a:cubicBezTo>
                <a:cubicBezTo>
                  <a:pt x="1202430" y="2049985"/>
                  <a:pt x="1447897" y="2154215"/>
                  <a:pt x="1482772" y="2034599"/>
                </a:cubicBezTo>
                <a:cubicBezTo>
                  <a:pt x="1484583" y="2028831"/>
                  <a:pt x="1583765" y="2042293"/>
                  <a:pt x="1637208" y="2048831"/>
                </a:cubicBezTo>
                <a:cubicBezTo>
                  <a:pt x="1684309" y="2054216"/>
                  <a:pt x="1737297" y="2078062"/>
                  <a:pt x="1768999" y="2030369"/>
                </a:cubicBezTo>
                <a:cubicBezTo>
                  <a:pt x="1787568" y="2002293"/>
                  <a:pt x="1711030" y="1948062"/>
                  <a:pt x="1642642" y="1943445"/>
                </a:cubicBezTo>
                <a:cubicBezTo>
                  <a:pt x="1583312" y="1939214"/>
                  <a:pt x="1521266" y="1933060"/>
                  <a:pt x="1464655" y="1944599"/>
                </a:cubicBezTo>
                <a:cubicBezTo>
                  <a:pt x="1394911" y="1958446"/>
                  <a:pt x="1357322" y="1936138"/>
                  <a:pt x="1337846" y="1888061"/>
                </a:cubicBezTo>
                <a:cubicBezTo>
                  <a:pt x="1316106" y="1834985"/>
                  <a:pt x="1274439" y="1810368"/>
                  <a:pt x="1216924" y="1785752"/>
                </a:cubicBezTo>
                <a:cubicBezTo>
                  <a:pt x="1077431" y="1726138"/>
                  <a:pt x="943377" y="1657291"/>
                  <a:pt x="790299" y="1622676"/>
                </a:cubicBezTo>
                <a:cubicBezTo>
                  <a:pt x="759953" y="1615751"/>
                  <a:pt x="726441" y="1606521"/>
                  <a:pt x="712401" y="1560751"/>
                </a:cubicBezTo>
                <a:cubicBezTo>
                  <a:pt x="1126798" y="1629213"/>
                  <a:pt x="1504511" y="1807676"/>
                  <a:pt x="1932039" y="1797291"/>
                </a:cubicBezTo>
                <a:cubicBezTo>
                  <a:pt x="1815195" y="1740752"/>
                  <a:pt x="1679780" y="1737675"/>
                  <a:pt x="1555234" y="1698059"/>
                </a:cubicBezTo>
                <a:cubicBezTo>
                  <a:pt x="1643549" y="1668444"/>
                  <a:pt x="1726428" y="1699213"/>
                  <a:pt x="1810212" y="1716137"/>
                </a:cubicBezTo>
                <a:cubicBezTo>
                  <a:pt x="1880410" y="1729982"/>
                  <a:pt x="1943817" y="1732290"/>
                  <a:pt x="1951515" y="1649598"/>
                </a:cubicBezTo>
                <a:cubicBezTo>
                  <a:pt x="1948798" y="1644214"/>
                  <a:pt x="1949249" y="1637291"/>
                  <a:pt x="1949704" y="1630753"/>
                </a:cubicBezTo>
                <a:cubicBezTo>
                  <a:pt x="1926152" y="1596522"/>
                  <a:pt x="1889468" y="1578830"/>
                  <a:pt x="1845990" y="1568828"/>
                </a:cubicBezTo>
                <a:cubicBezTo>
                  <a:pt x="1819722" y="1562674"/>
                  <a:pt x="1784851" y="1553443"/>
                  <a:pt x="1785302" y="1528829"/>
                </a:cubicBezTo>
                <a:cubicBezTo>
                  <a:pt x="1786662" y="1437674"/>
                  <a:pt x="1702878" y="1411136"/>
                  <a:pt x="1619092" y="1384597"/>
                </a:cubicBezTo>
                <a:cubicBezTo>
                  <a:pt x="1665740" y="1339213"/>
                  <a:pt x="1702423" y="1372674"/>
                  <a:pt x="1737750" y="1369214"/>
                </a:cubicBezTo>
                <a:cubicBezTo>
                  <a:pt x="1760848" y="1366906"/>
                  <a:pt x="1781679" y="1362675"/>
                  <a:pt x="1781679" y="1339213"/>
                </a:cubicBezTo>
                <a:cubicBezTo>
                  <a:pt x="1782132" y="1319597"/>
                  <a:pt x="1771262" y="1297288"/>
                  <a:pt x="1748620" y="1296905"/>
                </a:cubicBezTo>
                <a:cubicBezTo>
                  <a:pt x="1606863" y="1293442"/>
                  <a:pt x="1528513" y="1167288"/>
                  <a:pt x="1381324" y="1166904"/>
                </a:cubicBezTo>
                <a:cubicBezTo>
                  <a:pt x="1293462" y="1166904"/>
                  <a:pt x="1427065" y="1095751"/>
                  <a:pt x="1352792" y="1066135"/>
                </a:cubicBezTo>
                <a:cubicBezTo>
                  <a:pt x="1336486" y="1059596"/>
                  <a:pt x="1395363" y="1049597"/>
                  <a:pt x="1421631" y="1051135"/>
                </a:cubicBezTo>
                <a:cubicBezTo>
                  <a:pt x="1447445" y="1052673"/>
                  <a:pt x="1470543" y="1071519"/>
                  <a:pt x="1501793" y="1058058"/>
                </a:cubicBezTo>
                <a:cubicBezTo>
                  <a:pt x="1519003" y="1009981"/>
                  <a:pt x="1474621" y="992289"/>
                  <a:pt x="1437935" y="978826"/>
                </a:cubicBezTo>
                <a:cubicBezTo>
                  <a:pt x="1353244" y="947673"/>
                  <a:pt x="1270817" y="909981"/>
                  <a:pt x="1177975" y="898826"/>
                </a:cubicBezTo>
                <a:cubicBezTo>
                  <a:pt x="1144915" y="894980"/>
                  <a:pt x="1225528" y="843440"/>
                  <a:pt x="1241378" y="825366"/>
                </a:cubicBezTo>
                <a:cubicBezTo>
                  <a:pt x="867743" y="635366"/>
                  <a:pt x="418474" y="644980"/>
                  <a:pt x="0" y="491517"/>
                </a:cubicBezTo>
                <a:cubicBezTo>
                  <a:pt x="92391" y="461518"/>
                  <a:pt x="160326" y="483440"/>
                  <a:pt x="223277" y="488057"/>
                </a:cubicBezTo>
                <a:cubicBezTo>
                  <a:pt x="380429" y="499594"/>
                  <a:pt x="535773" y="523440"/>
                  <a:pt x="692473" y="537671"/>
                </a:cubicBezTo>
                <a:cubicBezTo>
                  <a:pt x="769465" y="544594"/>
                  <a:pt x="841022" y="570749"/>
                  <a:pt x="927071" y="529211"/>
                </a:cubicBezTo>
                <a:cubicBezTo>
                  <a:pt x="984589" y="501518"/>
                  <a:pt x="1076527" y="531517"/>
                  <a:pt x="1147177" y="556134"/>
                </a:cubicBezTo>
                <a:cubicBezTo>
                  <a:pt x="1205600" y="576517"/>
                  <a:pt x="1261306" y="581901"/>
                  <a:pt x="1338752" y="556134"/>
                </a:cubicBezTo>
                <a:cubicBezTo>
                  <a:pt x="1268554" y="540364"/>
                  <a:pt x="1214658" y="526519"/>
                  <a:pt x="1159406" y="516901"/>
                </a:cubicBezTo>
                <a:cubicBezTo>
                  <a:pt x="1115475" y="509211"/>
                  <a:pt x="1220094" y="478056"/>
                  <a:pt x="1273535" y="481902"/>
                </a:cubicBezTo>
                <a:cubicBezTo>
                  <a:pt x="1348263" y="487287"/>
                  <a:pt x="1306144" y="467287"/>
                  <a:pt x="1293462" y="439595"/>
                </a:cubicBezTo>
                <a:cubicBezTo>
                  <a:pt x="1279875" y="409979"/>
                  <a:pt x="1320183" y="400749"/>
                  <a:pt x="1345545" y="406900"/>
                </a:cubicBezTo>
                <a:cubicBezTo>
                  <a:pt x="1442916" y="431133"/>
                  <a:pt x="1539834" y="388441"/>
                  <a:pt x="1640379" y="423057"/>
                </a:cubicBezTo>
                <a:cubicBezTo>
                  <a:pt x="1615015" y="337670"/>
                  <a:pt x="1560215" y="300363"/>
                  <a:pt x="1445634" y="288439"/>
                </a:cubicBezTo>
                <a:cubicBezTo>
                  <a:pt x="1402608" y="283826"/>
                  <a:pt x="1357773" y="290748"/>
                  <a:pt x="1320636" y="266131"/>
                </a:cubicBezTo>
                <a:cubicBezTo>
                  <a:pt x="1299349" y="251902"/>
                  <a:pt x="1275346" y="234978"/>
                  <a:pt x="1292104" y="208824"/>
                </a:cubicBezTo>
                <a:cubicBezTo>
                  <a:pt x="1303877" y="190363"/>
                  <a:pt x="1329242" y="190363"/>
                  <a:pt x="1350074" y="196517"/>
                </a:cubicBezTo>
                <a:cubicBezTo>
                  <a:pt x="1443371" y="223826"/>
                  <a:pt x="1540741" y="233825"/>
                  <a:pt x="1638113" y="243826"/>
                </a:cubicBezTo>
                <a:cubicBezTo>
                  <a:pt x="1653059" y="245364"/>
                  <a:pt x="1669814" y="250365"/>
                  <a:pt x="1686573" y="224977"/>
                </a:cubicBezTo>
                <a:cubicBezTo>
                  <a:pt x="1504511" y="183824"/>
                  <a:pt x="1331505" y="125362"/>
                  <a:pt x="1144459" y="102670"/>
                </a:cubicBezTo>
                <a:cubicBezTo>
                  <a:pt x="1147177" y="91900"/>
                  <a:pt x="1149896" y="81131"/>
                  <a:pt x="1152614" y="70362"/>
                </a:cubicBezTo>
                <a:cubicBezTo>
                  <a:pt x="1298896" y="85746"/>
                  <a:pt x="1445182" y="101131"/>
                  <a:pt x="1629961" y="120363"/>
                </a:cubicBezTo>
                <a:cubicBezTo>
                  <a:pt x="1516284" y="59207"/>
                  <a:pt x="1408951" y="79594"/>
                  <a:pt x="1324712" y="25362"/>
                </a:cubicBezTo>
                <a:cubicBezTo>
                  <a:pt x="1340563" y="4786"/>
                  <a:pt x="1359698" y="-407"/>
                  <a:pt x="1379513" y="25"/>
                </a:cubicBezTo>
                <a:close/>
              </a:path>
            </a:pathLst>
          </a:custGeom>
        </p:spPr>
      </p:pic>
      <p:pic>
        <p:nvPicPr>
          <p:cNvPr id="16" name="Picture 15" descr="A person in a red shirt&#10;&#10;Description automatically generated with medium confidence">
            <a:extLst>
              <a:ext uri="{FF2B5EF4-FFF2-40B4-BE49-F238E27FC236}">
                <a16:creationId xmlns:a16="http://schemas.microsoft.com/office/drawing/2014/main" id="{AFA822BF-B4F9-46EB-88B5-358D4F711A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888" y="3421888"/>
            <a:ext cx="3436112" cy="3436112"/>
          </a:xfrm>
          <a:prstGeom prst="rect">
            <a:avLst/>
          </a:prstGeom>
        </p:spPr>
      </p:pic>
      <p:pic>
        <p:nvPicPr>
          <p:cNvPr id="20" name="Graphic 19" descr="Speech outline">
            <a:extLst>
              <a:ext uri="{FF2B5EF4-FFF2-40B4-BE49-F238E27FC236}">
                <a16:creationId xmlns:a16="http://schemas.microsoft.com/office/drawing/2014/main" id="{9655268C-C943-4D56-8C99-35B8134442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37172" y="680476"/>
            <a:ext cx="3741254" cy="311508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3901991-A25B-47DE-87D3-398C995C8675}"/>
              </a:ext>
            </a:extLst>
          </p:cNvPr>
          <p:cNvSpPr txBox="1"/>
          <p:nvPr/>
        </p:nvSpPr>
        <p:spPr>
          <a:xfrm>
            <a:off x="8088553" y="1620115"/>
            <a:ext cx="2385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Thank you!</a:t>
            </a:r>
            <a:endParaRPr lang="el-GR" sz="3600" b="1" dirty="0"/>
          </a:p>
        </p:txBody>
      </p:sp>
    </p:spTree>
    <p:extLst>
      <p:ext uri="{BB962C8B-B14F-4D97-AF65-F5344CB8AC3E}">
        <p14:creationId xmlns:p14="http://schemas.microsoft.com/office/powerpoint/2010/main" val="3492436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6E11E-2418-434F-AC63-40308A5D7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24" y="-13128"/>
            <a:ext cx="2255212" cy="923331"/>
          </a:xfrm>
        </p:spPr>
        <p:txBody>
          <a:bodyPr>
            <a:normAutofit/>
          </a:bodyPr>
          <a:lstStyle/>
          <a:p>
            <a:r>
              <a:rPr lang="en-US" sz="3600" b="1" dirty="0"/>
              <a:t>The Team</a:t>
            </a:r>
            <a:endParaRPr lang="el-GR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21553-18F6-47FD-BC37-00467A712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818" y="932966"/>
            <a:ext cx="11840182" cy="461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tried to compose a </a:t>
            </a:r>
            <a:r>
              <a:rPr lang="en-US" sz="2000" b="1" dirty="0"/>
              <a:t>diverse team </a:t>
            </a:r>
            <a:r>
              <a:rPr lang="en-US" sz="2000" dirty="0"/>
              <a:t>in order to</a:t>
            </a:r>
            <a:r>
              <a:rPr lang="el-GR" sz="2000" dirty="0"/>
              <a:t> </a:t>
            </a:r>
            <a:r>
              <a:rPr lang="en-US" sz="2000" dirty="0"/>
              <a:t>cover and communicate all the different angles of the problem: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1BC8A6-8F2D-4676-82A7-481C8C0E28B1}"/>
              </a:ext>
            </a:extLst>
          </p:cNvPr>
          <p:cNvSpPr txBox="1"/>
          <p:nvPr/>
        </p:nvSpPr>
        <p:spPr>
          <a:xfrm>
            <a:off x="489622" y="2907360"/>
            <a:ext cx="595831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Maria </a:t>
            </a:r>
            <a:r>
              <a:rPr lang="en-US" sz="2000" b="1" dirty="0" err="1"/>
              <a:t>Sergoulopoulou</a:t>
            </a:r>
            <a:r>
              <a:rPr lang="en-US" sz="2000" b="1" dirty="0"/>
              <a:t> </a:t>
            </a:r>
            <a:r>
              <a:rPr lang="en-US" sz="2000" dirty="0"/>
              <a:t>, B.Sc. Business Administration</a:t>
            </a:r>
          </a:p>
          <a:p>
            <a:endParaRPr lang="el-G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786DA-E302-40B8-A2D8-A37B844C138F}"/>
              </a:ext>
            </a:extLst>
          </p:cNvPr>
          <p:cNvSpPr txBox="1"/>
          <p:nvPr/>
        </p:nvSpPr>
        <p:spPr>
          <a:xfrm>
            <a:off x="483647" y="4158445"/>
            <a:ext cx="44087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Georgios </a:t>
            </a:r>
            <a:r>
              <a:rPr lang="en-US" sz="2000" b="1" dirty="0" err="1"/>
              <a:t>Zygoukis</a:t>
            </a:r>
            <a:r>
              <a:rPr lang="en-US" sz="2000" b="1" dirty="0"/>
              <a:t> </a:t>
            </a:r>
            <a:r>
              <a:rPr lang="en-US" sz="2000" dirty="0"/>
              <a:t>, B.Sc. Mathematics </a:t>
            </a:r>
          </a:p>
          <a:p>
            <a:endParaRPr lang="en-US" dirty="0"/>
          </a:p>
          <a:p>
            <a:endParaRPr lang="el-G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4084C-C709-4592-9648-06C59BCAEB14}"/>
              </a:ext>
            </a:extLst>
          </p:cNvPr>
          <p:cNvSpPr txBox="1"/>
          <p:nvPr/>
        </p:nvSpPr>
        <p:spPr>
          <a:xfrm>
            <a:off x="483647" y="5527932"/>
            <a:ext cx="52675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Giannis Sakkis</a:t>
            </a:r>
            <a:r>
              <a:rPr lang="en-US" sz="2000" dirty="0"/>
              <a:t>, B.Sc. Information Technology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14F6326-F567-4A73-A758-288073E9D950}"/>
              </a:ext>
            </a:extLst>
          </p:cNvPr>
          <p:cNvSpPr/>
          <p:nvPr/>
        </p:nvSpPr>
        <p:spPr>
          <a:xfrm>
            <a:off x="7066293" y="2986617"/>
            <a:ext cx="1103671" cy="1072131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63A03F4-1678-41AA-9751-BB03A8A04532}"/>
              </a:ext>
            </a:extLst>
          </p:cNvPr>
          <p:cNvSpPr/>
          <p:nvPr/>
        </p:nvSpPr>
        <p:spPr>
          <a:xfrm>
            <a:off x="5751234" y="4269635"/>
            <a:ext cx="1167333" cy="1116173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C45A407-1643-41ED-96F5-3EE3D363384D}"/>
              </a:ext>
            </a:extLst>
          </p:cNvPr>
          <p:cNvSpPr/>
          <p:nvPr/>
        </p:nvSpPr>
        <p:spPr>
          <a:xfrm>
            <a:off x="7066294" y="5526632"/>
            <a:ext cx="1239033" cy="1072131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6B2BF0-D636-4677-BE3B-F62012F8C49D}"/>
              </a:ext>
            </a:extLst>
          </p:cNvPr>
          <p:cNvSpPr txBox="1"/>
          <p:nvPr/>
        </p:nvSpPr>
        <p:spPr>
          <a:xfrm>
            <a:off x="351818" y="1570465"/>
            <a:ext cx="10329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For a holistic view of the project, all members were </a:t>
            </a:r>
            <a:r>
              <a:rPr lang="en-US" sz="2000" b="1" dirty="0"/>
              <a:t>engaged in every step</a:t>
            </a:r>
            <a:r>
              <a:rPr lang="en-US" sz="2000" dirty="0"/>
              <a:t>, in a waterfall manner.</a:t>
            </a:r>
            <a:endParaRPr lang="el-GR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654083-36A8-4D81-BFA9-74D874F45B1F}"/>
              </a:ext>
            </a:extLst>
          </p:cNvPr>
          <p:cNvSpPr txBox="1"/>
          <p:nvPr/>
        </p:nvSpPr>
        <p:spPr>
          <a:xfrm>
            <a:off x="359388" y="2210620"/>
            <a:ext cx="57441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However, each one had high responsibility in his part.  </a:t>
            </a:r>
            <a:endParaRPr lang="el-GR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2A06F9-60DF-492E-BB0C-76A050FC3D8D}"/>
              </a:ext>
            </a:extLst>
          </p:cNvPr>
          <p:cNvSpPr txBox="1"/>
          <p:nvPr/>
        </p:nvSpPr>
        <p:spPr>
          <a:xfrm>
            <a:off x="833986" y="3316339"/>
            <a:ext cx="52695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Communicate any business-oriented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Business Report and Final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19C96F-3A83-46E9-92F6-2DF3688B05CC}"/>
              </a:ext>
            </a:extLst>
          </p:cNvPr>
          <p:cNvSpPr txBox="1"/>
          <p:nvPr/>
        </p:nvSpPr>
        <p:spPr>
          <a:xfrm>
            <a:off x="833986" y="4665465"/>
            <a:ext cx="6504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Optimization</a:t>
            </a:r>
            <a:endParaRPr lang="el-G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90A88A-27BF-4A34-94A6-E7C63F78301B}"/>
              </a:ext>
            </a:extLst>
          </p:cNvPr>
          <p:cNvSpPr txBox="1"/>
          <p:nvPr/>
        </p:nvSpPr>
        <p:spPr>
          <a:xfrm>
            <a:off x="980388" y="5934733"/>
            <a:ext cx="2733773" cy="664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IT-related optimization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Coding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641609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8" grpId="0"/>
      <p:bldP spid="10" grpId="0"/>
      <p:bldP spid="11" grpId="0" animBg="1"/>
      <p:bldP spid="12" grpId="0" animBg="1"/>
      <p:bldP spid="13" grpId="0" animBg="1"/>
      <p:bldP spid="5" grpId="0"/>
      <p:bldP spid="6" grpId="0"/>
      <p:bldP spid="7" grpId="0"/>
      <p:bldP spid="9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584AB-7018-470C-B771-19B3558DB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433" y="1308"/>
            <a:ext cx="2809973" cy="1067749"/>
          </a:xfrm>
        </p:spPr>
        <p:txBody>
          <a:bodyPr>
            <a:normAutofit/>
          </a:bodyPr>
          <a:lstStyle/>
          <a:p>
            <a:r>
              <a:rPr lang="en-US" sz="3200" b="1" dirty="0"/>
              <a:t>The idea </a:t>
            </a:r>
            <a:endParaRPr lang="el-GR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172DF7-34D6-43C9-A5B2-74659B11C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169" y="3841"/>
            <a:ext cx="2425831" cy="24258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BFC460-45B7-429A-9D2A-67207FD07485}"/>
              </a:ext>
            </a:extLst>
          </p:cNvPr>
          <p:cNvSpPr txBox="1"/>
          <p:nvPr/>
        </p:nvSpPr>
        <p:spPr>
          <a:xfrm>
            <a:off x="433633" y="958074"/>
            <a:ext cx="8059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Less than 1% </a:t>
            </a:r>
            <a:r>
              <a:rPr lang="en-US" sz="2000" dirty="0"/>
              <a:t>of the Greek population </a:t>
            </a:r>
            <a:r>
              <a:rPr lang="en-US" sz="2000" b="1" dirty="0"/>
              <a:t>has knowledge of Sign Language!</a:t>
            </a:r>
            <a:endParaRPr lang="el-GR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13F19C-2366-41D4-968C-ECF826EC0DF9}"/>
              </a:ext>
            </a:extLst>
          </p:cNvPr>
          <p:cNvSpPr txBox="1"/>
          <p:nvPr/>
        </p:nvSpPr>
        <p:spPr>
          <a:xfrm>
            <a:off x="433633" y="1793670"/>
            <a:ext cx="68187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Deaf people are socially and professionally discriminated…</a:t>
            </a:r>
            <a:endParaRPr lang="el-GR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CCF3B3-D342-4FC5-9CCB-A20515B68BC1}"/>
              </a:ext>
            </a:extLst>
          </p:cNvPr>
          <p:cNvSpPr txBox="1"/>
          <p:nvPr/>
        </p:nvSpPr>
        <p:spPr>
          <a:xfrm>
            <a:off x="433633" y="2641966"/>
            <a:ext cx="111424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 envisioned an application which would allow deaf people communicate with anyone. Without any knowledge of Sign Language!</a:t>
            </a:r>
            <a:endParaRPr lang="el-GR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BD079F-1B15-4F48-AF04-D3AA87C4CCEF}"/>
              </a:ext>
            </a:extLst>
          </p:cNvPr>
          <p:cNvSpPr txBox="1"/>
          <p:nvPr/>
        </p:nvSpPr>
        <p:spPr>
          <a:xfrm>
            <a:off x="652021" y="4393869"/>
            <a:ext cx="10887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With huge </a:t>
            </a:r>
            <a:r>
              <a:rPr lang="en-US" sz="2000" b="1" dirty="0"/>
              <a:t>Social Impact.</a:t>
            </a:r>
            <a:endParaRPr lang="el-GR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16D959-D582-44F7-9413-444F269A2D0F}"/>
              </a:ext>
            </a:extLst>
          </p:cNvPr>
          <p:cNvSpPr txBox="1"/>
          <p:nvPr/>
        </p:nvSpPr>
        <p:spPr>
          <a:xfrm>
            <a:off x="652021" y="5260519"/>
            <a:ext cx="110293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Groundbreaking</a:t>
            </a:r>
            <a:r>
              <a:rPr lang="en-US" sz="2000" dirty="0"/>
              <a:t> for the Greek reality and market as there is not so much research and progress in this topic.</a:t>
            </a:r>
            <a:endParaRPr lang="el-GR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D0A2AE-EF2B-454A-AFC3-4836C788E2AA}"/>
              </a:ext>
            </a:extLst>
          </p:cNvPr>
          <p:cNvSpPr txBox="1"/>
          <p:nvPr/>
        </p:nvSpPr>
        <p:spPr>
          <a:xfrm>
            <a:off x="433633" y="3635033"/>
            <a:ext cx="1838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An application:</a:t>
            </a:r>
            <a:endParaRPr lang="el-GR" sz="2000" dirty="0"/>
          </a:p>
        </p:txBody>
      </p:sp>
      <p:pic>
        <p:nvPicPr>
          <p:cNvPr id="14" name="Graphic 13" descr="Worried face outline with solid fill">
            <a:extLst>
              <a:ext uri="{FF2B5EF4-FFF2-40B4-BE49-F238E27FC236}">
                <a16:creationId xmlns:a16="http://schemas.microsoft.com/office/drawing/2014/main" id="{BC17A8EE-2CAA-4E16-A257-20C6998C78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6465" y="1548203"/>
            <a:ext cx="707886" cy="7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535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19F0C-F759-43BB-836A-4A523841D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9261"/>
            <a:ext cx="3284770" cy="829152"/>
          </a:xfrm>
        </p:spPr>
        <p:txBody>
          <a:bodyPr>
            <a:normAutofit/>
          </a:bodyPr>
          <a:lstStyle/>
          <a:p>
            <a:r>
              <a:rPr lang="en-US" sz="3200" b="1" dirty="0"/>
              <a:t>Dataset creation </a:t>
            </a:r>
            <a:endParaRPr lang="el-GR" sz="3200" b="1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E5F5B4FE-E04B-4ABF-B9A1-9C7D6ADC4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5939" y="0"/>
            <a:ext cx="2386061" cy="23860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C39D4C-7497-4485-BEA6-9A030FA13BB5}"/>
              </a:ext>
            </a:extLst>
          </p:cNvPr>
          <p:cNvSpPr txBox="1"/>
          <p:nvPr/>
        </p:nvSpPr>
        <p:spPr>
          <a:xfrm>
            <a:off x="9316720" y="5902960"/>
            <a:ext cx="2357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An Idea..?</a:t>
            </a:r>
            <a:endParaRPr lang="el-GR" sz="4000" b="1" dirty="0"/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B7778A9F-D00A-407F-A284-0FC64BB2C7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975" y="1836332"/>
            <a:ext cx="975890" cy="7736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C6A521-9CE4-4607-AEA7-DC58050202BE}"/>
              </a:ext>
            </a:extLst>
          </p:cNvPr>
          <p:cNvSpPr txBox="1"/>
          <p:nvPr/>
        </p:nvSpPr>
        <p:spPr>
          <a:xfrm>
            <a:off x="322154" y="1088492"/>
            <a:ext cx="7304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had to create a dataset completely… </a:t>
            </a:r>
            <a:r>
              <a:rPr lang="en-US" sz="2400" b="1" dirty="0"/>
              <a:t>from scratch!</a:t>
            </a:r>
            <a:endParaRPr lang="el-GR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FD2E51-311F-4D0E-B532-8C7F7EA807E1}"/>
              </a:ext>
            </a:extLst>
          </p:cNvPr>
          <p:cNvSpPr txBox="1"/>
          <p:nvPr/>
        </p:nvSpPr>
        <p:spPr>
          <a:xfrm>
            <a:off x="322154" y="2052767"/>
            <a:ext cx="43818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automated </a:t>
            </a:r>
            <a:r>
              <a:rPr lang="en-US" sz="2400" dirty="0" err="1"/>
              <a:t>Jupyter</a:t>
            </a:r>
            <a:r>
              <a:rPr lang="en-US" sz="2400" dirty="0"/>
              <a:t> Notebook:</a:t>
            </a:r>
            <a:endParaRPr lang="el-GR" sz="2400" dirty="0"/>
          </a:p>
        </p:txBody>
      </p:sp>
      <p:pic>
        <p:nvPicPr>
          <p:cNvPr id="11" name="Graphic 10" descr="Film strip outline">
            <a:extLst>
              <a:ext uri="{FF2B5EF4-FFF2-40B4-BE49-F238E27FC236}">
                <a16:creationId xmlns:a16="http://schemas.microsoft.com/office/drawing/2014/main" id="{4D1F163B-D9C9-4C78-8846-0D5712AACB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8465741" y="3429000"/>
            <a:ext cx="536857" cy="53685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1EA0BE7-4504-436E-81E5-42CEBF8F8430}"/>
              </a:ext>
            </a:extLst>
          </p:cNvPr>
          <p:cNvSpPr txBox="1"/>
          <p:nvPr/>
        </p:nvSpPr>
        <p:spPr>
          <a:xfrm>
            <a:off x="707010" y="3669079"/>
            <a:ext cx="8927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Collects </a:t>
            </a:r>
            <a:r>
              <a:rPr lang="en-US" sz="2000" b="1" dirty="0"/>
              <a:t>streams of 7 </a:t>
            </a:r>
            <a:r>
              <a:rPr lang="en-US" sz="2000" dirty="0"/>
              <a:t>photos with the according </a:t>
            </a:r>
            <a:r>
              <a:rPr lang="en-US" sz="2000" b="1" dirty="0"/>
              <a:t>labeling and storage</a:t>
            </a:r>
            <a:r>
              <a:rPr lang="en-US" sz="2000" dirty="0"/>
              <a:t>.</a:t>
            </a:r>
            <a:endParaRPr lang="el-GR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83A804-F803-4D11-99E7-0813CEB53B0C}"/>
              </a:ext>
            </a:extLst>
          </p:cNvPr>
          <p:cNvSpPr txBox="1"/>
          <p:nvPr/>
        </p:nvSpPr>
        <p:spPr>
          <a:xfrm>
            <a:off x="707010" y="2812095"/>
            <a:ext cx="5191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Uses the computer’s </a:t>
            </a:r>
            <a:r>
              <a:rPr lang="en-US" sz="2000" b="1" dirty="0"/>
              <a:t>Camera</a:t>
            </a:r>
            <a:r>
              <a:rPr lang="en-US" sz="2000" dirty="0"/>
              <a:t>.</a:t>
            </a:r>
            <a:endParaRPr lang="el-GR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31992-8631-4920-B4E4-6008A3872998}"/>
              </a:ext>
            </a:extLst>
          </p:cNvPr>
          <p:cNvSpPr txBox="1"/>
          <p:nvPr/>
        </p:nvSpPr>
        <p:spPr>
          <a:xfrm>
            <a:off x="707010" y="4585964"/>
            <a:ext cx="5646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Let time to </a:t>
            </a:r>
            <a:r>
              <a:rPr lang="en-US" sz="2000" b="1" dirty="0"/>
              <a:t>prepare and change angles</a:t>
            </a:r>
            <a:r>
              <a:rPr lang="en-US" sz="2000" dirty="0"/>
              <a:t>.</a:t>
            </a:r>
            <a:r>
              <a:rPr lang="en-US" sz="2000" b="1" dirty="0"/>
              <a:t> </a:t>
            </a:r>
            <a:endParaRPr lang="el-GR" sz="2000" b="1" dirty="0"/>
          </a:p>
        </p:txBody>
      </p:sp>
      <p:pic>
        <p:nvPicPr>
          <p:cNvPr id="13" name="Graphic 12" descr="Tag outline">
            <a:extLst>
              <a:ext uri="{FF2B5EF4-FFF2-40B4-BE49-F238E27FC236}">
                <a16:creationId xmlns:a16="http://schemas.microsoft.com/office/drawing/2014/main" id="{116FB785-353A-419C-ABEC-6B82FA0F27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24891" y="3897962"/>
            <a:ext cx="536857" cy="536857"/>
          </a:xfrm>
          <a:prstGeom prst="rect">
            <a:avLst/>
          </a:prstGeom>
        </p:spPr>
      </p:pic>
      <p:pic>
        <p:nvPicPr>
          <p:cNvPr id="15" name="Graphic 14" descr="Stopwatch outline">
            <a:extLst>
              <a:ext uri="{FF2B5EF4-FFF2-40B4-BE49-F238E27FC236}">
                <a16:creationId xmlns:a16="http://schemas.microsoft.com/office/drawing/2014/main" id="{47D3FED2-6BE9-426E-A8E7-6499F5803B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9601" y="4434819"/>
            <a:ext cx="696327" cy="69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42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12" grpId="0"/>
      <p:bldP spid="3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894E4-2E81-42C0-A2BC-B4EB6879E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048"/>
            <a:ext cx="10515600" cy="1325563"/>
          </a:xfrm>
        </p:spPr>
        <p:txBody>
          <a:bodyPr/>
          <a:lstStyle/>
          <a:p>
            <a:r>
              <a:rPr lang="en-US" dirty="0"/>
              <a:t>Dataset overview </a:t>
            </a:r>
            <a:endParaRPr lang="el-GR" dirty="0"/>
          </a:p>
        </p:txBody>
      </p:sp>
      <p:pic>
        <p:nvPicPr>
          <p:cNvPr id="10" name="mixkit-camera-shutter-hard-click-1430">
            <a:hlinkClick r:id="" action="ppaction://media"/>
            <a:extLst>
              <a:ext uri="{FF2B5EF4-FFF2-40B4-BE49-F238E27FC236}">
                <a16:creationId xmlns:a16="http://schemas.microsoft.com/office/drawing/2014/main" id="{8E4397AB-7915-4E12-81A4-709865FD7B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005512"/>
            <a:ext cx="487363" cy="4873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41127A-3F4D-43E7-9D89-A870AC24B7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8442">
            <a:off x="650332" y="1461040"/>
            <a:ext cx="2171446" cy="1628585"/>
          </a:xfrm>
          <a:prstGeom prst="rect">
            <a:avLst/>
          </a:prstGeom>
        </p:spPr>
      </p:pic>
      <p:pic>
        <p:nvPicPr>
          <p:cNvPr id="6" name="Picture 5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E7B775B4-F604-4070-9DFF-F660DF2F02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5934">
            <a:off x="2808269" y="1518380"/>
            <a:ext cx="2203604" cy="1652703"/>
          </a:xfrm>
          <a:prstGeom prst="rect">
            <a:avLst/>
          </a:prstGeom>
        </p:spPr>
      </p:pic>
      <p:pic>
        <p:nvPicPr>
          <p:cNvPr id="11" name="Picture 10" descr="A picture containing person, wall, person, indoor&#10;&#10;Description automatically generated">
            <a:extLst>
              <a:ext uri="{FF2B5EF4-FFF2-40B4-BE49-F238E27FC236}">
                <a16:creationId xmlns:a16="http://schemas.microsoft.com/office/drawing/2014/main" id="{ABDC237F-B617-45FA-A3ED-DD9E6A53C1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3665">
            <a:off x="3499343" y="2993672"/>
            <a:ext cx="2262986" cy="1697240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52F9EF8D-4D56-4909-9AFD-EFC86CE319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67934">
            <a:off x="5471034" y="3076260"/>
            <a:ext cx="2195171" cy="16463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6B03881-4110-4D01-B119-A3331673A8C9}"/>
              </a:ext>
            </a:extLst>
          </p:cNvPr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11797">
            <a:off x="4728707" y="1566297"/>
            <a:ext cx="2549627" cy="1616031"/>
          </a:xfrm>
          <a:prstGeom prst="rect">
            <a:avLst/>
          </a:prstGeom>
        </p:spPr>
      </p:pic>
      <p:pic>
        <p:nvPicPr>
          <p:cNvPr id="5" name="Picture 4" descr="A person holding up his hand&#10;&#10;Description automatically generated with medium confidence">
            <a:extLst>
              <a:ext uri="{FF2B5EF4-FFF2-40B4-BE49-F238E27FC236}">
                <a16:creationId xmlns:a16="http://schemas.microsoft.com/office/drawing/2014/main" id="{F14E4A50-8E14-4546-9BA9-D3AC5688127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4914">
            <a:off x="6997412" y="1563984"/>
            <a:ext cx="2138049" cy="1603536"/>
          </a:xfrm>
          <a:prstGeom prst="rect">
            <a:avLst/>
          </a:prstGeom>
        </p:spPr>
      </p:pic>
      <p:pic>
        <p:nvPicPr>
          <p:cNvPr id="8" name="Picture 7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14AB4723-10A6-43D2-A468-8F92BD842C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5879">
            <a:off x="1394110" y="3007725"/>
            <a:ext cx="2163065" cy="1622299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CF122F8-3089-48F7-B63E-EEF73F620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418" y="3063500"/>
            <a:ext cx="2076779" cy="1557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8FC1C5D-BF4E-4E83-9109-D597C866B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74482">
            <a:off x="9022196" y="1657243"/>
            <a:ext cx="1912183" cy="143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70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9" repeatCount="7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bject Detection Explained | Tensorflow Object Detection | AI ML for  Beginners | Edureka - YouTube">
            <a:extLst>
              <a:ext uri="{FF2B5EF4-FFF2-40B4-BE49-F238E27FC236}">
                <a16:creationId xmlns:a16="http://schemas.microsoft.com/office/drawing/2014/main" id="{F73DF7EC-85EC-4F77-8400-425904713D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46" b="64569"/>
          <a:stretch/>
        </p:blipFill>
        <p:spPr bwMode="auto">
          <a:xfrm>
            <a:off x="5535038" y="0"/>
            <a:ext cx="6656962" cy="86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F51761-C3B9-4A23-99A7-1024297D255B}"/>
              </a:ext>
            </a:extLst>
          </p:cNvPr>
          <p:cNvSpPr txBox="1"/>
          <p:nvPr/>
        </p:nvSpPr>
        <p:spPr>
          <a:xfrm>
            <a:off x="340469" y="1468037"/>
            <a:ext cx="501672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effectLst/>
              </a:rPr>
              <a:t>Identifying objects in digital photographs.</a:t>
            </a:r>
          </a:p>
          <a:p>
            <a:endParaRPr lang="el-G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C8E6D2-56A3-4530-AA52-70C703B50D45}"/>
              </a:ext>
            </a:extLst>
          </p:cNvPr>
          <p:cNvSpPr txBox="1"/>
          <p:nvPr/>
        </p:nvSpPr>
        <p:spPr>
          <a:xfrm>
            <a:off x="340469" y="550110"/>
            <a:ext cx="2519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/>
              </a:rPr>
              <a:t>Object recognition</a:t>
            </a:r>
            <a:endParaRPr lang="el-GR" sz="2000" b="1" dirty="0"/>
          </a:p>
        </p:txBody>
      </p:sp>
      <p:pic>
        <p:nvPicPr>
          <p:cNvPr id="7" name="Picture 2" descr="Object Detection Explained | Tensorflow Object Detection | AI ML for  Beginners | Edureka - YouTube">
            <a:extLst>
              <a:ext uri="{FF2B5EF4-FFF2-40B4-BE49-F238E27FC236}">
                <a16:creationId xmlns:a16="http://schemas.microsoft.com/office/drawing/2014/main" id="{58DA64CB-5636-4566-A7F1-C80AA3B6F1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98"/>
          <a:stretch/>
        </p:blipFill>
        <p:spPr bwMode="auto">
          <a:xfrm>
            <a:off x="5535038" y="864451"/>
            <a:ext cx="6667153" cy="241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012F9B-90F2-48DF-B74B-413D5120B5E4}"/>
              </a:ext>
            </a:extLst>
          </p:cNvPr>
          <p:cNvSpPr txBox="1"/>
          <p:nvPr/>
        </p:nvSpPr>
        <p:spPr>
          <a:xfrm>
            <a:off x="548547" y="2961545"/>
            <a:ext cx="3341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Object Detection </a:t>
            </a:r>
            <a:r>
              <a:rPr lang="en-US" sz="2000" dirty="0"/>
              <a:t>combines:</a:t>
            </a:r>
            <a:r>
              <a:rPr lang="en-US" sz="2000" b="1" dirty="0"/>
              <a:t> </a:t>
            </a:r>
            <a:endParaRPr lang="el-G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F96517-445F-4BA2-9FA6-9718E9629B0F}"/>
              </a:ext>
            </a:extLst>
          </p:cNvPr>
          <p:cNvSpPr txBox="1"/>
          <p:nvPr/>
        </p:nvSpPr>
        <p:spPr>
          <a:xfrm>
            <a:off x="436743" y="4012004"/>
            <a:ext cx="58889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>
                <a:effectLst/>
              </a:rPr>
              <a:t>Predicting the class of one object in an image.</a:t>
            </a:r>
            <a:endParaRPr lang="el-GR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B035A6-D7CD-4D83-9EBB-A4A5D5C4A304}"/>
              </a:ext>
            </a:extLst>
          </p:cNvPr>
          <p:cNvSpPr txBox="1"/>
          <p:nvPr/>
        </p:nvSpPr>
        <p:spPr>
          <a:xfrm>
            <a:off x="436743" y="4903997"/>
            <a:ext cx="10840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>
                <a:effectLst/>
              </a:rPr>
              <a:t>Identifying the location of one or more objects in an image and drawing abounding box around their extent.</a:t>
            </a:r>
            <a:endParaRPr lang="el-GR" sz="2000" dirty="0"/>
          </a:p>
        </p:txBody>
      </p:sp>
      <p:pic>
        <p:nvPicPr>
          <p:cNvPr id="11" name="Graphic 10" descr="Target outline">
            <a:extLst>
              <a:ext uri="{FF2B5EF4-FFF2-40B4-BE49-F238E27FC236}">
                <a16:creationId xmlns:a16="http://schemas.microsoft.com/office/drawing/2014/main" id="{9CDF0B8F-6613-4B88-BCC6-200419D6A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569" y="4864110"/>
            <a:ext cx="646331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58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D8733-ECB9-4809-8CDB-7E15244D9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608" y="232730"/>
            <a:ext cx="2858311" cy="860560"/>
          </a:xfrm>
        </p:spPr>
        <p:txBody>
          <a:bodyPr/>
          <a:lstStyle/>
          <a:p>
            <a:r>
              <a:rPr lang="en-US" sz="3600" b="1" dirty="0"/>
              <a:t>Annotation</a:t>
            </a:r>
            <a:r>
              <a:rPr lang="en-US" dirty="0"/>
              <a:t> </a:t>
            </a:r>
            <a:endParaRPr lang="el-GR" dirty="0"/>
          </a:p>
        </p:txBody>
      </p:sp>
      <p:pic>
        <p:nvPicPr>
          <p:cNvPr id="3" name="Picture 2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D8DE31E4-F958-4E23-930B-CD3FCEDA638A}"/>
              </a:ext>
            </a:extLst>
          </p:cNvPr>
          <p:cNvPicPr/>
          <p:nvPr/>
        </p:nvPicPr>
        <p:blipFill rotWithShape="1">
          <a:blip r:embed="rId2"/>
          <a:srcRect r="21336" b="5418"/>
          <a:stretch/>
        </p:blipFill>
        <p:spPr bwMode="auto">
          <a:xfrm>
            <a:off x="6011694" y="980187"/>
            <a:ext cx="6004153" cy="40295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BDCD75-12E7-40EB-A339-9AE2CADE2C85}"/>
              </a:ext>
            </a:extLst>
          </p:cNvPr>
          <p:cNvSpPr txBox="1"/>
          <p:nvPr/>
        </p:nvSpPr>
        <p:spPr>
          <a:xfrm>
            <a:off x="505838" y="1653702"/>
            <a:ext cx="55901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order to achieve </a:t>
            </a:r>
            <a:r>
              <a:rPr lang="en-US" sz="2000" b="1" dirty="0"/>
              <a:t>Object Detection</a:t>
            </a:r>
            <a:r>
              <a:rPr lang="en-US" sz="2000" dirty="0"/>
              <a:t>, we must train a model on an </a:t>
            </a:r>
            <a:r>
              <a:rPr lang="en-US" sz="2000" b="1" dirty="0"/>
              <a:t>Annotated Dataset</a:t>
            </a:r>
            <a:r>
              <a:rPr lang="en-US" sz="2000" dirty="0"/>
              <a:t>.</a:t>
            </a:r>
            <a:endParaRPr lang="el-GR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3D706-063F-4C9A-87D3-66D0E5B1973A}"/>
              </a:ext>
            </a:extLst>
          </p:cNvPr>
          <p:cNvSpPr txBox="1"/>
          <p:nvPr/>
        </p:nvSpPr>
        <p:spPr>
          <a:xfrm>
            <a:off x="505838" y="4465090"/>
            <a:ext cx="53745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The output of the annotations was saved in the same folder where the according photo was stored respectively.</a:t>
            </a:r>
            <a:endParaRPr lang="el-GR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A4BB7F-F6A2-49D5-939F-17C593F7A6DE}"/>
              </a:ext>
            </a:extLst>
          </p:cNvPr>
          <p:cNvSpPr txBox="1"/>
          <p:nvPr/>
        </p:nvSpPr>
        <p:spPr>
          <a:xfrm>
            <a:off x="505838" y="3467200"/>
            <a:ext cx="5136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 used  Windows </a:t>
            </a:r>
            <a:r>
              <a:rPr lang="en-US" sz="2000" b="1" dirty="0"/>
              <a:t>“</a:t>
            </a:r>
            <a:r>
              <a:rPr lang="en-US" sz="2000" b="1" dirty="0" err="1"/>
              <a:t>LabelImg</a:t>
            </a:r>
            <a:r>
              <a:rPr lang="en-US" sz="2000" b="1" dirty="0"/>
              <a:t>” application</a:t>
            </a:r>
            <a:r>
              <a:rPr lang="en-US" sz="2000" dirty="0"/>
              <a:t>.</a:t>
            </a:r>
            <a:endParaRPr lang="el-GR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792B37-E6E7-4225-946B-C38EBF8DAAFD}"/>
              </a:ext>
            </a:extLst>
          </p:cNvPr>
          <p:cNvSpPr txBox="1"/>
          <p:nvPr/>
        </p:nvSpPr>
        <p:spPr>
          <a:xfrm>
            <a:off x="505838" y="2714339"/>
            <a:ext cx="42667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To do so: </a:t>
            </a:r>
            <a:endParaRPr lang="el-GR" sz="2000" dirty="0"/>
          </a:p>
        </p:txBody>
      </p:sp>
    </p:spTree>
    <p:extLst>
      <p:ext uri="{BB962C8B-B14F-4D97-AF65-F5344CB8AC3E}">
        <p14:creationId xmlns:p14="http://schemas.microsoft.com/office/powerpoint/2010/main" val="3484908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37566-2B88-4429-9606-C6141DC72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018" y="0"/>
            <a:ext cx="4323275" cy="827033"/>
          </a:xfrm>
        </p:spPr>
        <p:txBody>
          <a:bodyPr>
            <a:normAutofit/>
          </a:bodyPr>
          <a:lstStyle/>
          <a:p>
            <a:r>
              <a:rPr lang="en-US" sz="3600" b="1" dirty="0"/>
              <a:t>Modules and Models</a:t>
            </a:r>
            <a:endParaRPr lang="el-GR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BB098-AF23-48EB-8DFC-7DBD8EC29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72" y="4402900"/>
            <a:ext cx="6080083" cy="644409"/>
          </a:xfrm>
        </p:spPr>
        <p:txBody>
          <a:bodyPr>
            <a:normAutofit/>
          </a:bodyPr>
          <a:lstStyle/>
          <a:p>
            <a:r>
              <a:rPr lang="en-US" sz="2000" dirty="0"/>
              <a:t>We based our model and training in a </a:t>
            </a:r>
            <a:r>
              <a:rPr lang="en-US" sz="2000" b="1" dirty="0"/>
              <a:t>pretrained model of the SSD </a:t>
            </a:r>
            <a:r>
              <a:rPr lang="en-US" sz="2000" dirty="0"/>
              <a:t>family.</a:t>
            </a:r>
            <a:endParaRPr lang="en-US" sz="2000" b="0" i="0" dirty="0">
              <a:effectLst/>
            </a:endParaRPr>
          </a:p>
        </p:txBody>
      </p:sp>
      <p:pic>
        <p:nvPicPr>
          <p:cNvPr id="4" name="Picture 3" descr="A picture containing sky&#10;&#10;Description automatically generated">
            <a:extLst>
              <a:ext uri="{FF2B5EF4-FFF2-40B4-BE49-F238E27FC236}">
                <a16:creationId xmlns:a16="http://schemas.microsoft.com/office/drawing/2014/main" id="{CE49CB5D-0D46-45CA-A85E-804085DB42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2" r="26210" b="-1"/>
          <a:stretch/>
        </p:blipFill>
        <p:spPr>
          <a:xfrm>
            <a:off x="6579704" y="10"/>
            <a:ext cx="5612296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D73629-B516-4613-9870-0BEF7B7FE377}"/>
              </a:ext>
            </a:extLst>
          </p:cNvPr>
          <p:cNvSpPr txBox="1"/>
          <p:nvPr/>
        </p:nvSpPr>
        <p:spPr>
          <a:xfrm>
            <a:off x="499621" y="1251314"/>
            <a:ext cx="1253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Modules</a:t>
            </a:r>
            <a:endParaRPr lang="el-GR" sz="2000" b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AE836F-10E8-43AC-966B-609C5FD3DB8E}"/>
              </a:ext>
            </a:extLst>
          </p:cNvPr>
          <p:cNvSpPr txBox="1"/>
          <p:nvPr/>
        </p:nvSpPr>
        <p:spPr>
          <a:xfrm>
            <a:off x="761440" y="2756659"/>
            <a:ext cx="593563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There are many other modules like </a:t>
            </a:r>
            <a:r>
              <a:rPr lang="en-US" sz="2000" b="1" dirty="0" err="1"/>
              <a:t>Keras</a:t>
            </a:r>
            <a:r>
              <a:rPr lang="en-US" sz="2000" dirty="0"/>
              <a:t> , </a:t>
            </a:r>
            <a:r>
              <a:rPr lang="en-US" sz="2000" b="1" dirty="0" err="1"/>
              <a:t>ImageAI</a:t>
            </a:r>
            <a:r>
              <a:rPr lang="en-US" sz="2000" b="1" dirty="0"/>
              <a:t> </a:t>
            </a:r>
            <a:r>
              <a:rPr lang="en-US" sz="2000" dirty="0"/>
              <a:t>and</a:t>
            </a:r>
            <a:r>
              <a:rPr lang="en-US" sz="2000" b="1" dirty="0"/>
              <a:t> OpenCV</a:t>
            </a:r>
            <a:r>
              <a:rPr lang="en-US" sz="2000" dirty="0"/>
              <a:t> which provide similar functionalities.</a:t>
            </a:r>
          </a:p>
          <a:p>
            <a:endParaRPr lang="el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5FD143-6618-4701-B54B-2F202913C07A}"/>
              </a:ext>
            </a:extLst>
          </p:cNvPr>
          <p:cNvSpPr txBox="1"/>
          <p:nvPr/>
        </p:nvSpPr>
        <p:spPr>
          <a:xfrm>
            <a:off x="499621" y="1885450"/>
            <a:ext cx="619745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used the functionalities and Object Detection API of </a:t>
            </a:r>
            <a:r>
              <a:rPr lang="en-US" sz="2000" b="1" dirty="0"/>
              <a:t>TensorFlow module.</a:t>
            </a:r>
          </a:p>
          <a:p>
            <a:endParaRPr lang="el-G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1A063C-E5C3-4304-ADF0-CE84BE74892D}"/>
              </a:ext>
            </a:extLst>
          </p:cNvPr>
          <p:cNvSpPr txBox="1"/>
          <p:nvPr/>
        </p:nvSpPr>
        <p:spPr>
          <a:xfrm>
            <a:off x="496573" y="3828398"/>
            <a:ext cx="987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Models</a:t>
            </a:r>
            <a:endParaRPr lang="el-GR" sz="2000" b="1" u="sn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07D8AE-DB35-4BF8-B21B-81505AC0613A}"/>
              </a:ext>
            </a:extLst>
          </p:cNvPr>
          <p:cNvSpPr txBox="1"/>
          <p:nvPr/>
        </p:nvSpPr>
        <p:spPr>
          <a:xfrm>
            <a:off x="761440" y="5274109"/>
            <a:ext cx="60800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Again, there are many other models suitable for </a:t>
            </a:r>
            <a:r>
              <a:rPr lang="en-US" sz="2000" b="1" dirty="0"/>
              <a:t>Object Detection and Image Segmentation </a:t>
            </a:r>
            <a:r>
              <a:rPr lang="en-US" sz="2000" dirty="0"/>
              <a:t>such as YOLO, RCNNs, </a:t>
            </a:r>
            <a:r>
              <a:rPr lang="en-US" sz="2000" dirty="0" err="1"/>
              <a:t>RatinaNet</a:t>
            </a:r>
            <a:r>
              <a:rPr lang="en-US" sz="2000" dirty="0"/>
              <a:t> and others.</a:t>
            </a:r>
            <a:endParaRPr lang="el-GR" sz="2000" dirty="0"/>
          </a:p>
        </p:txBody>
      </p:sp>
    </p:spTree>
    <p:extLst>
      <p:ext uri="{BB962C8B-B14F-4D97-AF65-F5344CB8AC3E}">
        <p14:creationId xmlns:p14="http://schemas.microsoft.com/office/powerpoint/2010/main" val="4409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6" grpId="0"/>
      <p:bldP spid="8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1743C-14DC-464E-9E3F-2C15F5CD8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72" y="1"/>
            <a:ext cx="4134257" cy="832196"/>
          </a:xfrm>
        </p:spPr>
        <p:txBody>
          <a:bodyPr>
            <a:normAutofit/>
          </a:bodyPr>
          <a:lstStyle/>
          <a:p>
            <a:r>
              <a:rPr lang="en-US" sz="3600" b="1" dirty="0"/>
              <a:t>Quantitative analysis</a:t>
            </a:r>
            <a:endParaRPr lang="el-GR" sz="3600" b="1" dirty="0"/>
          </a:p>
        </p:txBody>
      </p:sp>
      <p:pic>
        <p:nvPicPr>
          <p:cNvPr id="4" name="Picture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1CACAF99-316A-43FD-BB47-25E02E8E7F5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8" t="29328" r="53121" b="41372"/>
          <a:stretch/>
        </p:blipFill>
        <p:spPr bwMode="auto">
          <a:xfrm>
            <a:off x="7686472" y="422147"/>
            <a:ext cx="4518160" cy="30645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DF3687-203B-45CA-B2D2-ACEDC5493951}"/>
              </a:ext>
            </a:extLst>
          </p:cNvPr>
          <p:cNvSpPr txBox="1"/>
          <p:nvPr/>
        </p:nvSpPr>
        <p:spPr>
          <a:xfrm>
            <a:off x="371272" y="2870972"/>
            <a:ext cx="731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Given the computational and processing power provided by Google </a:t>
            </a:r>
            <a:r>
              <a:rPr lang="en-US" sz="2000" dirty="0" err="1"/>
              <a:t>Colab</a:t>
            </a:r>
            <a:r>
              <a:rPr lang="en-US" sz="2000" dirty="0"/>
              <a:t>, we trained our model for 8.000 steps.</a:t>
            </a:r>
            <a:endParaRPr lang="el-GR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334C0E-CF0E-4723-AF32-7496FD6ADC8D}"/>
              </a:ext>
            </a:extLst>
          </p:cNvPr>
          <p:cNvSpPr txBox="1"/>
          <p:nvPr/>
        </p:nvSpPr>
        <p:spPr>
          <a:xfrm>
            <a:off x="371272" y="4275398"/>
            <a:ext cx="66741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Even for these few steps, we can see that the </a:t>
            </a:r>
            <a:r>
              <a:rPr lang="en-US" sz="2000" b="1" dirty="0"/>
              <a:t>classification loss</a:t>
            </a:r>
            <a:r>
              <a:rPr lang="en-US" sz="2000" dirty="0"/>
              <a:t> and the </a:t>
            </a:r>
            <a:r>
              <a:rPr lang="en-US" sz="2000" b="1" dirty="0"/>
              <a:t>object localization loss </a:t>
            </a:r>
            <a:r>
              <a:rPr lang="en-US" sz="2000" dirty="0"/>
              <a:t>are reduced in a very good level.</a:t>
            </a:r>
            <a:endParaRPr lang="el-GR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FD2EF8-8CA5-46C6-BA0C-14B9A7378B03}"/>
              </a:ext>
            </a:extLst>
          </p:cNvPr>
          <p:cNvSpPr txBox="1"/>
          <p:nvPr/>
        </p:nvSpPr>
        <p:spPr>
          <a:xfrm>
            <a:off x="233464" y="6303339"/>
            <a:ext cx="21400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Some Results…</a:t>
            </a:r>
            <a:endParaRPr lang="el-GR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95E7F3-538D-493E-B52F-B0487892E5DD}"/>
              </a:ext>
            </a:extLst>
          </p:cNvPr>
          <p:cNvSpPr txBox="1"/>
          <p:nvPr/>
        </p:nvSpPr>
        <p:spPr>
          <a:xfrm>
            <a:off x="371272" y="1496554"/>
            <a:ext cx="6806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Initially, we trained the model for </a:t>
            </a:r>
            <a:r>
              <a:rPr lang="en-US" sz="2000" b="1" dirty="0"/>
              <a:t>4 letters (A,B,</a:t>
            </a:r>
            <a:r>
              <a:rPr lang="el-GR" sz="2000" b="1" dirty="0"/>
              <a:t>Γ,Δ) </a:t>
            </a:r>
            <a:r>
              <a:rPr lang="en-US" sz="2000" dirty="0"/>
              <a:t>with </a:t>
            </a:r>
            <a:r>
              <a:rPr lang="en-US" sz="2000" b="1" dirty="0"/>
              <a:t>10 </a:t>
            </a:r>
            <a:r>
              <a:rPr lang="en-US" sz="2000" dirty="0"/>
              <a:t>images for </a:t>
            </a:r>
            <a:r>
              <a:rPr lang="en-US" sz="2000" b="1" dirty="0"/>
              <a:t>training</a:t>
            </a:r>
            <a:r>
              <a:rPr lang="en-US" sz="2000" dirty="0"/>
              <a:t> and </a:t>
            </a:r>
            <a:r>
              <a:rPr lang="en-US" sz="2000" b="1" dirty="0"/>
              <a:t>3 for testing </a:t>
            </a:r>
            <a:r>
              <a:rPr lang="en-US" sz="2000" dirty="0"/>
              <a:t>for each letter accordingly.</a:t>
            </a:r>
            <a:endParaRPr lang="el-GR" sz="2000" dirty="0"/>
          </a:p>
        </p:txBody>
      </p:sp>
      <p:pic>
        <p:nvPicPr>
          <p:cNvPr id="11" name="Picture 10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BB192E8E-CE8E-44D8-9B0D-B0A9A9FF446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75" t="28945" r="31040" b="41330"/>
          <a:stretch/>
        </p:blipFill>
        <p:spPr bwMode="auto">
          <a:xfrm>
            <a:off x="7783477" y="3700428"/>
            <a:ext cx="4286296" cy="298604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8587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517</Words>
  <Application>Microsoft Office PowerPoint</Application>
  <PresentationFormat>Widescreen</PresentationFormat>
  <Paragraphs>72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Roboto</vt:lpstr>
      <vt:lpstr>Office Theme</vt:lpstr>
      <vt:lpstr>PowerPoint Presentation</vt:lpstr>
      <vt:lpstr>The Team</vt:lpstr>
      <vt:lpstr>The idea </vt:lpstr>
      <vt:lpstr>Dataset creation </vt:lpstr>
      <vt:lpstr>Dataset overview </vt:lpstr>
      <vt:lpstr>PowerPoint Presentation</vt:lpstr>
      <vt:lpstr>Annotation </vt:lpstr>
      <vt:lpstr>Modules and Models</vt:lpstr>
      <vt:lpstr>Quantitative analysis</vt:lpstr>
      <vt:lpstr>PowerPoint Presentation</vt:lpstr>
      <vt:lpstr>Future plans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Γιάννης Σάκκης</dc:creator>
  <cp:lastModifiedBy>Γιάννης Σάκκης</cp:lastModifiedBy>
  <cp:revision>17</cp:revision>
  <dcterms:created xsi:type="dcterms:W3CDTF">2021-09-16T12:32:28Z</dcterms:created>
  <dcterms:modified xsi:type="dcterms:W3CDTF">2021-09-20T14:37:39Z</dcterms:modified>
</cp:coreProperties>
</file>

<file path=docProps/thumbnail.jpeg>
</file>